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71" r:id="rId5"/>
    <p:sldId id="272" r:id="rId6"/>
    <p:sldId id="273" r:id="rId7"/>
    <p:sldId id="278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5" r:id="rId24"/>
    <p:sldId id="268" r:id="rId25"/>
    <p:sldId id="290" r:id="rId26"/>
    <p:sldId id="291" r:id="rId27"/>
    <p:sldId id="292" r:id="rId28"/>
    <p:sldId id="295" r:id="rId29"/>
    <p:sldId id="293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7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3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6673-81B4-4D83-90E5-DDC8C00E5B8C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velength" TargetMode="External"/><Relationship Id="rId2" Type="http://schemas.openxmlformats.org/officeDocument/2006/relationships/hyperlink" Target="https://en.wikipedia.org/wiki/Rad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ngle_of_incidence_(optics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3CB3-D248-C3DA-22E4-8D64C42BF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/>
              <a:t>Таратушы антенналардың энергетикалық параметрлері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33C5A9-AE76-18CE-1790-FAB414C98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лекция-8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710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an Anechoic Chamber? - Antenna Test Lab Company">
            <a:extLst>
              <a:ext uri="{FF2B5EF4-FFF2-40B4-BE49-F238E27FC236}">
                <a16:creationId xmlns:a16="http://schemas.microsoft.com/office/drawing/2014/main" id="{250CB051-4B74-17A9-C7C3-CB40713C3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1159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An Anechoic Chamber, And Why Are They So Important To The Car  Industry?">
            <a:extLst>
              <a:ext uri="{FF2B5EF4-FFF2-40B4-BE49-F238E27FC236}">
                <a16:creationId xmlns:a16="http://schemas.microsoft.com/office/drawing/2014/main" id="{F4B5963A-B1B1-CC14-5BAD-1484D0B87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3298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8809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373DD2-7428-5805-63F4-DC83EF50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РЖ </a:t>
            </a:r>
            <a:r>
              <a:rPr lang="ru-RU" dirty="0" err="1"/>
              <a:t>камерасының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акустикалық</a:t>
            </a:r>
            <a:r>
              <a:rPr lang="ru-RU" dirty="0"/>
              <a:t> </a:t>
            </a:r>
            <a:r>
              <a:rPr lang="ru-RU" dirty="0" err="1"/>
              <a:t>камераға</a:t>
            </a:r>
            <a:r>
              <a:rPr lang="ru-RU" dirty="0"/>
              <a:t> </a:t>
            </a:r>
            <a:r>
              <a:rPr lang="ru-RU" dirty="0" err="1"/>
              <a:t>ұқсайды</a:t>
            </a:r>
            <a:r>
              <a:rPr lang="ru-RU" dirty="0"/>
              <a:t>, </a:t>
            </a:r>
            <a:r>
              <a:rPr lang="ru-RU" dirty="0" err="1"/>
              <a:t>дегенмен</a:t>
            </a:r>
            <a:r>
              <a:rPr lang="ru-RU" dirty="0"/>
              <a:t> </a:t>
            </a:r>
            <a:r>
              <a:rPr lang="ru-RU" dirty="0" err="1"/>
              <a:t>дыбыс</a:t>
            </a:r>
            <a:r>
              <a:rPr lang="ru-RU" dirty="0"/>
              <a:t> </a:t>
            </a:r>
            <a:r>
              <a:rPr lang="ru-RU" dirty="0" err="1"/>
              <a:t>жұтқыштардың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беттерді</a:t>
            </a:r>
            <a:r>
              <a:rPr lang="ru-RU" dirty="0"/>
              <a:t> жабу </a:t>
            </a:r>
            <a:r>
              <a:rPr lang="ru-RU" dirty="0" err="1"/>
              <a:t>үшін</a:t>
            </a:r>
            <a:r>
              <a:rPr lang="ru-RU" dirty="0"/>
              <a:t> радио </a:t>
            </a:r>
            <a:r>
              <a:rPr lang="ru-RU" dirty="0" err="1"/>
              <a:t>сіңіргіш</a:t>
            </a:r>
            <a:r>
              <a:rPr lang="ru-RU" dirty="0"/>
              <a:t> материал (</a:t>
            </a:r>
            <a:r>
              <a:rPr lang="en-US" dirty="0"/>
              <a:t>RAM</a:t>
            </a:r>
            <a:r>
              <a:rPr lang="kk-KZ" dirty="0"/>
              <a:t> – 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Radiation-absorbent material</a:t>
            </a:r>
            <a:r>
              <a:rPr lang="en-US" dirty="0"/>
              <a:t>)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РЖ </a:t>
            </a:r>
            <a:r>
              <a:rPr lang="ru-RU" dirty="0" err="1"/>
              <a:t>камералары</a:t>
            </a:r>
            <a:r>
              <a:rPr lang="ru-RU" dirty="0"/>
              <a:t> </a:t>
            </a:r>
            <a:r>
              <a:rPr lang="ru-RU" dirty="0" err="1"/>
              <a:t>антенналардың</a:t>
            </a:r>
            <a:r>
              <a:rPr lang="ru-RU" dirty="0"/>
              <a:t> </a:t>
            </a:r>
            <a:r>
              <a:rPr lang="ru-RU" dirty="0" err="1"/>
              <a:t>бағытталу</a:t>
            </a:r>
            <a:r>
              <a:rPr lang="ru-RU" dirty="0"/>
              <a:t> </a:t>
            </a:r>
            <a:r>
              <a:rPr lang="ru-RU" dirty="0" err="1"/>
              <a:t>диаграммаларын</a:t>
            </a:r>
            <a:r>
              <a:rPr lang="ru-RU" dirty="0"/>
              <a:t> салу,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үйлесімділікті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/>
              <a:t>ЭПР</a:t>
            </a:r>
            <a:r>
              <a:rPr lang="ru-RU" dirty="0"/>
              <a:t> </a:t>
            </a:r>
            <a:r>
              <a:rPr lang="ru-RU" dirty="0" err="1"/>
              <a:t>диаграммаларын</a:t>
            </a:r>
            <a:r>
              <a:rPr lang="ru-RU" dirty="0"/>
              <a:t> салу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Өлшеулер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өлшемді</a:t>
            </a:r>
            <a:r>
              <a:rPr lang="ru-RU" dirty="0"/>
              <a:t> </a:t>
            </a:r>
            <a:r>
              <a:rPr lang="ru-RU" dirty="0" err="1"/>
              <a:t>объектілерде</a:t>
            </a:r>
            <a:r>
              <a:rPr lang="ru-RU" dirty="0"/>
              <a:t>,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ұшақтарда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кішірейтілген</a:t>
            </a:r>
            <a:r>
              <a:rPr lang="ru-RU" dirty="0"/>
              <a:t> </a:t>
            </a:r>
            <a:r>
              <a:rPr lang="ru-RU" dirty="0" err="1"/>
              <a:t>үлгілерде</a:t>
            </a:r>
            <a:r>
              <a:rPr lang="ru-RU" dirty="0"/>
              <a:t> </a:t>
            </a:r>
            <a:r>
              <a:rPr lang="ru-RU" dirty="0" err="1"/>
              <a:t>жүргізілуі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8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BF45B-B73C-D1A8-0667-602EDC14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Radar cross-section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RCS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E2DE9-F478-8DC1-D83A-5006E8BB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RCS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a measure of how detectable an object is by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Radar"/>
              </a:rPr>
              <a:t>radar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A larger RCS indicates that an object is more easily detected.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 object reflects a limited amount of radar energy back to the source. The factors that influence this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material with which the target is made;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size of the target relative to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Wavelength"/>
              </a:rPr>
              <a:t>wavelength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the illuminating radar signal;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absolute size of the target;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Angle of incidence (optics)"/>
              </a:rPr>
              <a:t>incident angle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(angle at which the radar beam hits a particular portion of the target, which depends upon the shape of the target and its orientation to the radar source);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reflected angle (angle at which the reflected beam leaves the part of the target hit; it depends upon incident angle);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polarization of the transmitted and the received radiation with respect to the orientation of the target.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0743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5 Combat Aircraft with Lowest Radar Crossection (RCS) - YouTube">
            <a:extLst>
              <a:ext uri="{FF2B5EF4-FFF2-40B4-BE49-F238E27FC236}">
                <a16:creationId xmlns:a16="http://schemas.microsoft.com/office/drawing/2014/main" id="{BD0A0BA6-14A4-4353-5E08-953EFBEB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908150"/>
            <a:ext cx="8963025" cy="504170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9047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A51ED-9486-BF26-C33C-E72AB792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kk-KZ" b="0" i="0" dirty="0">
                <a:solidFill>
                  <a:srgbClr val="000000"/>
                </a:solidFill>
                <a:effectLst/>
                <a:latin typeface="Linux Libertine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Abraham–Lorentz force</a:t>
            </a:r>
            <a:r>
              <a:rPr lang="kk-KZ" b="0" i="0" dirty="0">
                <a:solidFill>
                  <a:srgbClr val="000000"/>
                </a:solidFill>
                <a:effectLst/>
                <a:latin typeface="Linux Libertine"/>
              </a:rPr>
              <a:t>)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14601-0D00-CBA8-D810-E3CAFF78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9"/>
            <a:ext cx="8928992" cy="38835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Антеннаға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dirty="0" err="1"/>
              <a:t>радиацияға</a:t>
            </a:r>
            <a:r>
              <a:rPr lang="ru-RU" dirty="0"/>
              <a:t> (</a:t>
            </a:r>
            <a:r>
              <a:rPr lang="ru-RU" dirty="0" err="1"/>
              <a:t>антеннадағы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денелердегі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ортадағы</a:t>
            </a:r>
            <a:r>
              <a:rPr lang="ru-RU" dirty="0"/>
              <a:t> </a:t>
            </a:r>
            <a:r>
              <a:rPr lang="ru-RU" dirty="0" err="1"/>
              <a:t>жоғалтулар</a:t>
            </a:r>
            <a:r>
              <a:rPr lang="ru-RU" dirty="0"/>
              <a:t>),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аймақта</a:t>
            </a:r>
            <a:r>
              <a:rPr lang="ru-RU" dirty="0"/>
              <a:t> </a:t>
            </a:r>
            <a:r>
              <a:rPr lang="ru-RU" dirty="0" err="1"/>
              <a:t>реактивті</a:t>
            </a:r>
            <a:r>
              <a:rPr lang="ru-RU" dirty="0"/>
              <a:t> </a:t>
            </a:r>
            <a:r>
              <a:rPr lang="ru-RU" dirty="0" err="1"/>
              <a:t>өрістерді</a:t>
            </a:r>
            <a:r>
              <a:rPr lang="ru-RU" dirty="0"/>
              <a:t> </a:t>
            </a:r>
            <a:r>
              <a:rPr lang="ru-RU" dirty="0" err="1"/>
              <a:t>құруға</a:t>
            </a:r>
            <a:r>
              <a:rPr lang="ru-RU" dirty="0"/>
              <a:t> </a:t>
            </a:r>
            <a:r>
              <a:rPr lang="ru-RU" dirty="0" err="1"/>
              <a:t>жұмсалады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РА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антеннадағы</a:t>
            </a:r>
            <a:r>
              <a:rPr lang="ru-RU" dirty="0"/>
              <a:t> </a:t>
            </a:r>
            <a:r>
              <a:rPr lang="ru-RU" dirty="0" err="1"/>
              <a:t>жылуды</a:t>
            </a:r>
            <a:r>
              <a:rPr lang="ru-RU" dirty="0"/>
              <a:t> </a:t>
            </a:r>
            <a:r>
              <a:rPr lang="ru-RU" dirty="0" err="1"/>
              <a:t>жоғалту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466BA0-8ECE-3B76-AADB-2B1A529A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157191"/>
            <a:ext cx="4392488" cy="13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EA10DC-3AC0-D124-7D5F-B82CE162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-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       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шығарылатын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ойдан</a:t>
            </a:r>
            <a:r>
              <a:rPr lang="ru-RU" dirty="0"/>
              <a:t> </a:t>
            </a:r>
            <a:r>
              <a:rPr lang="ru-RU" dirty="0" err="1"/>
              <a:t>шығарылған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DE7C9-B6E2-397E-AD9A-2B3F2D82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44824"/>
            <a:ext cx="3290094" cy="1923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E1D180-846A-0EAE-99B0-024A36B2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" t="34858" r="70783" b="21408"/>
          <a:stretch/>
        </p:blipFill>
        <p:spPr>
          <a:xfrm>
            <a:off x="2555776" y="764704"/>
            <a:ext cx="504056" cy="504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EED46F-3D4F-FD90-14BA-787EDD8233C5}"/>
              </a:ext>
            </a:extLst>
          </p:cNvPr>
          <p:cNvSpPr txBox="1"/>
          <p:nvPr/>
        </p:nvSpPr>
        <p:spPr>
          <a:xfrm>
            <a:off x="269776" y="3975938"/>
            <a:ext cx="87667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3200" dirty="0" err="1"/>
              <a:t>Сәулелену</a:t>
            </a:r>
            <a:r>
              <a:rPr lang="ru-KZ" sz="3200" dirty="0"/>
              <a:t> </a:t>
            </a:r>
            <a:r>
              <a:rPr lang="ru-KZ" sz="3200" dirty="0" err="1"/>
              <a:t>кедергісі</a:t>
            </a:r>
            <a:r>
              <a:rPr lang="ru-KZ" sz="3200" dirty="0"/>
              <a:t> </a:t>
            </a:r>
            <a:r>
              <a:rPr lang="ru-KZ" sz="3200" dirty="0" err="1"/>
              <a:t>таратқыш</a:t>
            </a:r>
            <a:r>
              <a:rPr lang="ru-KZ" sz="3200" dirty="0"/>
              <a:t> </a:t>
            </a:r>
            <a:r>
              <a:rPr lang="ru-KZ" sz="3200" dirty="0" err="1"/>
              <a:t>антеннаның</a:t>
            </a:r>
            <a:r>
              <a:rPr lang="ru-KZ" sz="3200" dirty="0"/>
              <a:t> </a:t>
            </a:r>
            <a:r>
              <a:rPr lang="ru-KZ" sz="3200" dirty="0" err="1"/>
              <a:t>сәулелену</a:t>
            </a:r>
            <a:r>
              <a:rPr lang="ru-KZ" sz="3200" dirty="0"/>
              <a:t> </a:t>
            </a:r>
            <a:r>
              <a:rPr lang="ru-KZ" sz="3200" dirty="0" err="1"/>
              <a:t>қасиеттерін</a:t>
            </a:r>
            <a:r>
              <a:rPr lang="ru-KZ" sz="3200" dirty="0"/>
              <a:t> </a:t>
            </a:r>
            <a:r>
              <a:rPr lang="ru-KZ" sz="3200" dirty="0" err="1"/>
              <a:t>сипаттайды</a:t>
            </a:r>
            <a:r>
              <a:rPr lang="ru-KZ" sz="3200" dirty="0"/>
              <a:t>.</a:t>
            </a:r>
          </a:p>
          <a:p>
            <a:pPr algn="just"/>
            <a:endParaRPr lang="ru-KZ" sz="3200" dirty="0"/>
          </a:p>
          <a:p>
            <a:pPr algn="just"/>
            <a:r>
              <a:rPr lang="ru-KZ" sz="3200" dirty="0"/>
              <a:t>X</a:t>
            </a:r>
            <a:r>
              <a:rPr lang="kk-KZ" dirty="0"/>
              <a:t>А</a:t>
            </a:r>
            <a:r>
              <a:rPr lang="ru-KZ" sz="3200" dirty="0"/>
              <a:t> </a:t>
            </a:r>
            <a:r>
              <a:rPr lang="ru-KZ" sz="3200" dirty="0" err="1"/>
              <a:t>мәні</a:t>
            </a:r>
            <a:r>
              <a:rPr lang="ru-KZ" sz="3200" dirty="0"/>
              <a:t> </a:t>
            </a:r>
            <a:r>
              <a:rPr lang="ru-KZ" sz="3200" dirty="0" err="1"/>
              <a:t>сәулеленбейтін</a:t>
            </a:r>
            <a:r>
              <a:rPr lang="ru-KZ" sz="3200" dirty="0"/>
              <a:t> </a:t>
            </a:r>
            <a:r>
              <a:rPr lang="ru-KZ" sz="3200" dirty="0" err="1"/>
              <a:t>жақын</a:t>
            </a:r>
            <a:r>
              <a:rPr lang="ru-KZ" sz="3200" dirty="0"/>
              <a:t> </a:t>
            </a:r>
            <a:r>
              <a:rPr lang="ru-KZ" sz="3200" dirty="0" err="1"/>
              <a:t>аймақтағы</a:t>
            </a:r>
            <a:r>
              <a:rPr lang="ru-KZ" sz="3200" dirty="0"/>
              <a:t> </a:t>
            </a:r>
            <a:r>
              <a:rPr lang="ru-KZ" sz="3200" dirty="0" err="1"/>
              <a:t>реактивті</a:t>
            </a:r>
            <a:r>
              <a:rPr lang="ru-KZ" sz="3200" dirty="0"/>
              <a:t> </a:t>
            </a:r>
            <a:r>
              <a:rPr lang="ru-KZ" sz="3200" dirty="0" err="1"/>
              <a:t>қуатты</a:t>
            </a:r>
            <a:r>
              <a:rPr lang="ru-KZ" sz="3200" dirty="0"/>
              <a:t> </a:t>
            </a:r>
            <a:r>
              <a:rPr lang="ru-KZ" sz="3200" dirty="0" err="1"/>
              <a:t>сипаттайды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21967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556BE6-4750-75F6-0849-B82F3242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4525963"/>
          </a:xfrm>
        </p:spPr>
        <p:txBody>
          <a:bodyPr/>
          <a:lstStyle/>
          <a:p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де, </a:t>
            </a:r>
            <a:r>
              <a:rPr lang="ru-RU" dirty="0" err="1"/>
              <a:t>реактивтілігі</a:t>
            </a:r>
            <a:r>
              <a:rPr lang="ru-RU" dirty="0"/>
              <a:t> де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түріне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конструкциясына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Жоғалту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антенна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металдың</a:t>
            </a:r>
            <a:r>
              <a:rPr lang="ru-RU" dirty="0"/>
              <a:t> </a:t>
            </a:r>
            <a:r>
              <a:rPr lang="ru-RU" dirty="0" err="1"/>
              <a:t>өткізгіштік</a:t>
            </a:r>
            <a:r>
              <a:rPr lang="ru-RU" dirty="0"/>
              <a:t> </a:t>
            </a:r>
            <a:r>
              <a:rPr lang="ru-RU" dirty="0" err="1"/>
              <a:t>қасиеттеріне</a:t>
            </a:r>
            <a:r>
              <a:rPr lang="ru-RU" dirty="0"/>
              <a:t>, </a:t>
            </a:r>
            <a:r>
              <a:rPr lang="ru-RU" dirty="0" err="1"/>
              <a:t>оқшаулағыштардың</a:t>
            </a:r>
            <a:r>
              <a:rPr lang="ru-RU" dirty="0"/>
              <a:t> </a:t>
            </a:r>
            <a:r>
              <a:rPr lang="ru-RU" dirty="0" err="1"/>
              <a:t>сапасына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антеннаны</a:t>
            </a:r>
            <a:r>
              <a:rPr lang="ru-RU" dirty="0"/>
              <a:t> </a:t>
            </a:r>
            <a:r>
              <a:rPr lang="ru-RU" dirty="0" err="1"/>
              <a:t>қоршап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денелерге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ортаға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4647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1C7C8-E6E6-0FB3-C430-B01DEAE3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қуаты</a:t>
            </a:r>
            <a:endParaRPr lang="ru-K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E86F2-996B-6162-27D8-7E289268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60733"/>
            <a:ext cx="4038600" cy="260489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2B9619-3EFC-02C9-6F8A-5B08D163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антеннаға</a:t>
            </a:r>
            <a:r>
              <a:rPr lang="ru-RU" dirty="0"/>
              <a:t> </a:t>
            </a:r>
            <a:r>
              <a:rPr lang="ru-RU" dirty="0" err="1"/>
              <a:t>генератордан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, антенна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радиотолқындарға</a:t>
            </a:r>
            <a:r>
              <a:rPr lang="ru-RU" dirty="0"/>
              <a:t> </a:t>
            </a:r>
            <a:r>
              <a:rPr lang="ru-RU" dirty="0" err="1"/>
              <a:t>айналатын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аймаққа</a:t>
            </a:r>
            <a:r>
              <a:rPr lang="ru-RU" dirty="0"/>
              <a:t> </a:t>
            </a:r>
            <a:r>
              <a:rPr lang="ru-RU" dirty="0" err="1"/>
              <a:t>жететін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763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809B-45A3-0096-F047-1ABDADCD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BE095-0E02-7F77-B100-FBF8E5ED4C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2653E4D-958B-9AB4-B2AE-CD554A3FD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2672" y="2204864"/>
            <a:ext cx="7191060" cy="104218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97268-D274-38E7-3611-7FDBF020B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2"/>
          <a:stretch/>
        </p:blipFill>
        <p:spPr>
          <a:xfrm>
            <a:off x="1202991" y="384512"/>
            <a:ext cx="6602085" cy="9232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C790F1-051B-1C6D-F6E4-B049B3133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82" y="3699998"/>
            <a:ext cx="6601886" cy="19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2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94719"/>
            <a:ext cx="9030870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Энергетикалы</a:t>
            </a:r>
            <a:r>
              <a:rPr lang="kk-KZ" sz="3200" dirty="0"/>
              <a:t>қ параметрлер:</a:t>
            </a:r>
          </a:p>
          <a:p>
            <a:pPr marL="742950" indent="-742950">
              <a:buAutoNum type="arabicPeriod"/>
            </a:pPr>
            <a:r>
              <a:rPr lang="ru-RU" sz="2800" i="1" dirty="0"/>
              <a:t>Р</a:t>
            </a:r>
            <a:r>
              <a:rPr lang="el-GR" sz="2000" dirty="0"/>
              <a:t>Σ</a:t>
            </a:r>
            <a:r>
              <a:rPr lang="kk-KZ" sz="3200" dirty="0"/>
              <a:t> – </a:t>
            </a:r>
            <a:r>
              <a:rPr lang="kk-KZ" sz="2800" dirty="0"/>
              <a:t>(электромагниттік толқын, сәуле)шығару қуаты;</a:t>
            </a:r>
          </a:p>
          <a:p>
            <a:pPr marL="742950" indent="-742950">
              <a:buFontTx/>
              <a:buAutoNum type="arabicPeriod"/>
            </a:pPr>
            <a:r>
              <a:rPr lang="en-US" sz="2800" i="1" dirty="0"/>
              <a:t>R</a:t>
            </a:r>
            <a:r>
              <a:rPr lang="el-GR" sz="2000" dirty="0"/>
              <a:t>Σ</a:t>
            </a:r>
            <a:r>
              <a:rPr lang="kk-KZ" sz="2000" dirty="0"/>
              <a:t> </a:t>
            </a:r>
            <a:r>
              <a:rPr lang="kk-KZ" sz="2800" dirty="0"/>
              <a:t>– </a:t>
            </a:r>
            <a:r>
              <a:rPr lang="kk-KZ" sz="2700" dirty="0"/>
              <a:t>(электромагниттік толқын, сәуле)шығару кедергісі;</a:t>
            </a:r>
          </a:p>
          <a:p>
            <a:pPr marL="742950" indent="-742950">
              <a:buFontTx/>
              <a:buAutoNum type="arabicPeriod"/>
            </a:pPr>
            <a:r>
              <a:rPr lang="el-GR" sz="2800" i="1" dirty="0"/>
              <a:t>η</a:t>
            </a:r>
            <a:r>
              <a:rPr lang="kk-KZ" sz="2800" dirty="0"/>
              <a:t> – ПӘК;</a:t>
            </a:r>
            <a:endParaRPr lang="kk-KZ" sz="2800" i="1" dirty="0"/>
          </a:p>
          <a:p>
            <a:pPr marL="742950" indent="-742950">
              <a:buAutoNum type="arabicPeriod"/>
            </a:pPr>
            <a:r>
              <a:rPr lang="en-US" sz="2800" i="1" dirty="0"/>
              <a:t>Z</a:t>
            </a:r>
            <a:r>
              <a:rPr lang="kk-KZ" sz="2800" dirty="0"/>
              <a:t> – Антеннаның кіріс кедергісі</a:t>
            </a:r>
            <a:r>
              <a:rPr lang="en-US" sz="2800" dirty="0"/>
              <a:t>;</a:t>
            </a:r>
            <a:endParaRPr lang="kk-KZ" sz="2800" dirty="0"/>
          </a:p>
          <a:p>
            <a:pPr marL="742950" indent="-742950">
              <a:buAutoNum type="arabicPeriod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sz="2800" dirty="0"/>
              <a:t> – Әрекеттік ұзындық</a:t>
            </a:r>
            <a:r>
              <a:rPr lang="en-US" sz="2800" dirty="0"/>
              <a:t>;</a:t>
            </a:r>
            <a:endParaRPr lang="kk-KZ" sz="2800" dirty="0"/>
          </a:p>
          <a:p>
            <a:pPr marL="742950" indent="-742950">
              <a:buAutoNum type="arabicPeriod"/>
            </a:pPr>
            <a:r>
              <a:rPr lang="en-US" sz="2800" i="1" dirty="0"/>
              <a:t>A</a:t>
            </a:r>
            <a:r>
              <a:rPr lang="kk-KZ" sz="2800" dirty="0"/>
              <a:t> – </a:t>
            </a:r>
            <a:r>
              <a:rPr lang="ru-RU" sz="2800" dirty="0"/>
              <a:t>Апертура (Эффективная площадь </a:t>
            </a:r>
            <a:r>
              <a:rPr lang="ru-RU" sz="2800" dirty="0" err="1"/>
              <a:t>раскрыва</a:t>
            </a:r>
            <a:r>
              <a:rPr lang="ru-RU" sz="2800" dirty="0"/>
              <a:t>)</a:t>
            </a:r>
            <a:r>
              <a:rPr lang="en-US" sz="2800" dirty="0"/>
              <a:t>;</a:t>
            </a:r>
          </a:p>
          <a:p>
            <a:endParaRPr lang="kk-KZ" sz="2800" dirty="0"/>
          </a:p>
        </p:txBody>
      </p:sp>
    </p:spTree>
    <p:extLst>
      <p:ext uri="{BB962C8B-B14F-4D97-AF65-F5344CB8AC3E}">
        <p14:creationId xmlns:p14="http://schemas.microsoft.com/office/powerpoint/2010/main" val="41970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7707786-7063-BE55-E4E7-A5ECE728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67335"/>
            <a:ext cx="4834880" cy="1162050"/>
          </a:xfrm>
        </p:spPr>
        <p:txBody>
          <a:bodyPr>
            <a:noAutofit/>
          </a:bodyPr>
          <a:lstStyle/>
          <a:p>
            <a:r>
              <a:rPr lang="ru-RU" sz="3200" dirty="0" err="1"/>
              <a:t>Сфералық</a:t>
            </a:r>
            <a:r>
              <a:rPr lang="ru-RU" sz="3200" dirty="0"/>
              <a:t> </a:t>
            </a:r>
            <a:r>
              <a:rPr lang="ru-RU" sz="3200" dirty="0" err="1"/>
              <a:t>беттегі</a:t>
            </a:r>
            <a:r>
              <a:rPr lang="ru-RU" sz="3200" dirty="0"/>
              <a:t> </a:t>
            </a:r>
            <a:r>
              <a:rPr lang="en-US" sz="3200" dirty="0"/>
              <a:t>ds </a:t>
            </a:r>
            <a:r>
              <a:rPr lang="ru-RU" sz="3200" dirty="0" err="1"/>
              <a:t>элементі</a:t>
            </a:r>
            <a:r>
              <a:rPr lang="kk-KZ" sz="3200" dirty="0"/>
              <a:t>нің </a:t>
            </a:r>
            <a:r>
              <a:rPr lang="ru-RU" sz="3200" dirty="0" err="1"/>
              <a:t>ауданы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2A0E7-4FA4-AC41-A6FB-01B7A992D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9" t="11620"/>
          <a:stretch/>
        </p:blipFill>
        <p:spPr>
          <a:xfrm>
            <a:off x="4427984" y="116632"/>
            <a:ext cx="4572000" cy="362550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AD302E-F22E-9D43-D171-A54834DA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6" y="1841193"/>
            <a:ext cx="4032448" cy="1062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E3E69C-F452-78A5-FDA8-42795F675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9518"/>
            <a:ext cx="9144000" cy="20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83FA80-8D95-A824-B925-101812DD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73050"/>
            <a:ext cx="8856984" cy="5853113"/>
          </a:xfrm>
        </p:spPr>
        <p:txBody>
          <a:bodyPr>
            <a:normAutofit/>
          </a:bodyPr>
          <a:lstStyle/>
          <a:p>
            <a:r>
              <a:rPr lang="ru-RU" dirty="0" err="1"/>
              <a:t>Сонымен</a:t>
            </a:r>
            <a:r>
              <a:rPr lang="ru-RU" dirty="0"/>
              <a:t>,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en-US" dirty="0"/>
              <a:t>r </a:t>
            </a:r>
            <a:r>
              <a:rPr lang="ru-RU" dirty="0" err="1"/>
              <a:t>қашықтықтағы</a:t>
            </a:r>
            <a:r>
              <a:rPr lang="ru-RU" dirty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бағытында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кернеулігі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нормаланған</a:t>
            </a:r>
            <a:r>
              <a:rPr lang="ru-RU" dirty="0"/>
              <a:t> БД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қуатына</a:t>
            </a:r>
            <a:r>
              <a:rPr lang="ru-RU" dirty="0"/>
              <a:t>, </a:t>
            </a:r>
            <a:r>
              <a:rPr lang="ru-RU" dirty="0" err="1"/>
              <a:t>сәйкестендіру</a:t>
            </a:r>
            <a:r>
              <a:rPr lang="ru-RU" dirty="0"/>
              <a:t> </a:t>
            </a:r>
            <a:r>
              <a:rPr lang="ru-RU" dirty="0" err="1"/>
              <a:t>шарттарына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қабілетіне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қабілет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түріне</a:t>
            </a:r>
            <a:r>
              <a:rPr lang="ru-RU" dirty="0"/>
              <a:t>, дизайн </a:t>
            </a:r>
            <a:r>
              <a:rPr lang="ru-RU" dirty="0" err="1"/>
              <a:t>ерекшеліктеріне</a:t>
            </a:r>
            <a:r>
              <a:rPr lang="ru-RU" dirty="0"/>
              <a:t>,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ұзындығына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өлшемдеріне</a:t>
            </a:r>
            <a:r>
              <a:rPr lang="ru-RU" dirty="0"/>
              <a:t> де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5069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59B31-54AB-F31E-E4C9-6FEB3D7E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283742"/>
          </a:xfrm>
        </p:spPr>
        <p:txBody>
          <a:bodyPr>
            <a:noAutofit/>
          </a:bodyPr>
          <a:lstStyle/>
          <a:p>
            <a:r>
              <a:rPr lang="ru-RU" sz="2800" dirty="0"/>
              <a:t>Антенна, </a:t>
            </a:r>
            <a:r>
              <a:rPr lang="ru-RU" sz="2800" dirty="0" err="1"/>
              <a:t>кез</a:t>
            </a:r>
            <a:r>
              <a:rPr lang="ru-RU" sz="2800" dirty="0"/>
              <a:t> </a:t>
            </a:r>
            <a:r>
              <a:rPr lang="ru-RU" sz="2800" dirty="0" err="1"/>
              <a:t>келген</a:t>
            </a:r>
            <a:r>
              <a:rPr lang="ru-RU" sz="2800" dirty="0"/>
              <a:t> энергия </a:t>
            </a:r>
            <a:r>
              <a:rPr lang="ru-RU" sz="2800" dirty="0" err="1"/>
              <a:t>түрлендіргіші</a:t>
            </a:r>
            <a:r>
              <a:rPr lang="ru-RU" sz="2800" dirty="0"/>
              <a:t> </a:t>
            </a:r>
            <a:r>
              <a:rPr lang="ru-RU" sz="2800" dirty="0" err="1"/>
              <a:t>сияқты</a:t>
            </a:r>
            <a:r>
              <a:rPr lang="ru-RU" sz="2800" dirty="0"/>
              <a:t>, </a:t>
            </a:r>
            <a:r>
              <a:rPr lang="ru-RU" sz="2800" dirty="0" err="1"/>
              <a:t>пайдалы</a:t>
            </a:r>
            <a:r>
              <a:rPr lang="ru-RU" sz="2800" dirty="0"/>
              <a:t> </a:t>
            </a:r>
            <a:r>
              <a:rPr lang="ru-RU" sz="2800" dirty="0" err="1"/>
              <a:t>әсер</a:t>
            </a:r>
            <a:r>
              <a:rPr lang="ru-RU" sz="2800" dirty="0"/>
              <a:t> </a:t>
            </a:r>
            <a:r>
              <a:rPr lang="ru-RU" sz="2800" dirty="0" err="1"/>
              <a:t>коэффициентімен</a:t>
            </a:r>
            <a:r>
              <a:rPr lang="ru-RU" sz="2800" dirty="0"/>
              <a:t> (</a:t>
            </a:r>
            <a:r>
              <a:rPr lang="kk-KZ" sz="2800" dirty="0"/>
              <a:t>ПӘК</a:t>
            </a:r>
            <a:r>
              <a:rPr lang="en-US" sz="2800" dirty="0"/>
              <a:t>) </a:t>
            </a:r>
            <a:r>
              <a:rPr lang="ru-RU" sz="2800" dirty="0" err="1"/>
              <a:t>сипатталады</a:t>
            </a:r>
            <a:r>
              <a:rPr lang="ru-RU" sz="2800" dirty="0"/>
              <a:t>.</a:t>
            </a:r>
            <a:endParaRPr lang="ru-KZ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1F925-F48E-6862-4DBF-652EDAB8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dirty="0"/>
              <a:t>ПӘК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қуатының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таратқыштан</a:t>
            </a:r>
            <a:r>
              <a:rPr lang="ru-RU" dirty="0"/>
              <a:t> </a:t>
            </a:r>
            <a:r>
              <a:rPr lang="ru-RU" dirty="0" err="1"/>
              <a:t>қабылдаған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активті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қатынасына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шама</a:t>
            </a:r>
            <a:r>
              <a:rPr lang="ru-RU" dirty="0"/>
              <a:t>:</a:t>
            </a:r>
            <a:endParaRPr lang="ru-KZ" dirty="0"/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C7773-F646-CD25-A651-00F492EE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93405"/>
            <a:ext cx="6581531" cy="1296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CF718-0C62-8BCA-A271-BE06A64081DF}"/>
              </a:ext>
            </a:extLst>
          </p:cNvPr>
          <p:cNvSpPr txBox="1"/>
          <p:nvPr/>
        </p:nvSpPr>
        <p:spPr>
          <a:xfrm>
            <a:off x="107504" y="4701043"/>
            <a:ext cx="89289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 err="1"/>
              <a:t>Бұдан</a:t>
            </a:r>
            <a:r>
              <a:rPr lang="ru-KZ" sz="2400" dirty="0"/>
              <a:t> </a:t>
            </a:r>
            <a:r>
              <a:rPr lang="ru-KZ" sz="2400" dirty="0" err="1"/>
              <a:t>шығатыны</a:t>
            </a:r>
            <a:r>
              <a:rPr lang="ru-KZ" sz="2400" dirty="0"/>
              <a:t>, </a:t>
            </a:r>
            <a:r>
              <a:rPr lang="ru-KZ" sz="2400" dirty="0" err="1"/>
              <a:t>антеннаның</a:t>
            </a:r>
            <a:r>
              <a:rPr lang="ru-KZ" sz="2400" dirty="0"/>
              <a:t> </a:t>
            </a:r>
            <a:r>
              <a:rPr lang="ru-KZ" sz="2400" dirty="0" err="1"/>
              <a:t>тиімділігін</a:t>
            </a:r>
            <a:r>
              <a:rPr lang="ru-KZ" sz="2400" dirty="0"/>
              <a:t> </a:t>
            </a:r>
            <a:r>
              <a:rPr lang="ru-KZ" sz="2400" dirty="0" err="1"/>
              <a:t>арттыру</a:t>
            </a:r>
            <a:r>
              <a:rPr lang="ru-KZ" sz="2400" dirty="0"/>
              <a:t> </a:t>
            </a:r>
            <a:r>
              <a:rPr lang="ru-KZ" sz="2400" dirty="0" err="1"/>
              <a:t>үшін</a:t>
            </a:r>
            <a:r>
              <a:rPr lang="ru-KZ" sz="2400" dirty="0"/>
              <a:t> </a:t>
            </a:r>
            <a:r>
              <a:rPr lang="ru-KZ" sz="2400" dirty="0" err="1"/>
              <a:t>жоғалтуға</a:t>
            </a:r>
            <a:r>
              <a:rPr lang="ru-KZ" sz="2400" dirty="0"/>
              <a:t> </a:t>
            </a:r>
            <a:r>
              <a:rPr lang="kk-KZ" sz="2400" dirty="0"/>
              <a:t>кедергісін</a:t>
            </a:r>
            <a:r>
              <a:rPr lang="ru-KZ" sz="2400" dirty="0"/>
              <a:t> </a:t>
            </a:r>
            <a:r>
              <a:rPr lang="ru-KZ" sz="2400" dirty="0" err="1"/>
              <a:t>төмендету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антеннаның</a:t>
            </a:r>
            <a:r>
              <a:rPr lang="ru-KZ" sz="2400" dirty="0"/>
              <a:t> </a:t>
            </a:r>
            <a:r>
              <a:rPr lang="ru-KZ" sz="2400" dirty="0" err="1"/>
              <a:t>сәулелену</a:t>
            </a:r>
            <a:r>
              <a:rPr lang="ru-KZ" sz="2400" dirty="0"/>
              <a:t> </a:t>
            </a:r>
            <a:r>
              <a:rPr lang="kk-KZ" sz="2400" dirty="0"/>
              <a:t>кедергісін</a:t>
            </a:r>
            <a:r>
              <a:rPr lang="ru-KZ" sz="2400" dirty="0"/>
              <a:t> </a:t>
            </a:r>
            <a:r>
              <a:rPr lang="ru-KZ" sz="2400" dirty="0" err="1"/>
              <a:t>арттыру</a:t>
            </a:r>
            <a:r>
              <a:rPr lang="ru-KZ" sz="2400" dirty="0"/>
              <a:t> </a:t>
            </a:r>
            <a:r>
              <a:rPr lang="ru-KZ" sz="2400" dirty="0" err="1"/>
              <a:t>қажет</a:t>
            </a:r>
            <a:r>
              <a:rPr lang="ru-KZ" sz="2400" dirty="0"/>
              <a:t>. </a:t>
            </a:r>
            <a:r>
              <a:rPr lang="ru-KZ" sz="2400" dirty="0" err="1"/>
              <a:t>Әртүрлі</a:t>
            </a:r>
            <a:r>
              <a:rPr lang="ru-KZ" sz="2400" dirty="0"/>
              <a:t> </a:t>
            </a:r>
            <a:r>
              <a:rPr lang="ru-KZ" sz="2400" dirty="0" err="1"/>
              <a:t>диапазондар</a:t>
            </a:r>
            <a:r>
              <a:rPr lang="ru-KZ" sz="2400" dirty="0"/>
              <a:t> мен </a:t>
            </a:r>
            <a:r>
              <a:rPr lang="ru-KZ" sz="2400" dirty="0" err="1"/>
              <a:t>типтегі</a:t>
            </a:r>
            <a:r>
              <a:rPr lang="ru-KZ" sz="2400" dirty="0"/>
              <a:t> </a:t>
            </a:r>
            <a:r>
              <a:rPr lang="ru-KZ" sz="2400" dirty="0" err="1"/>
              <a:t>заманауи</a:t>
            </a:r>
            <a:r>
              <a:rPr lang="ru-KZ" sz="2400" dirty="0"/>
              <a:t> </a:t>
            </a:r>
            <a:r>
              <a:rPr lang="ru-KZ" sz="2400" dirty="0" err="1"/>
              <a:t>антенналардың</a:t>
            </a:r>
            <a:r>
              <a:rPr lang="ru-KZ" sz="2400" dirty="0"/>
              <a:t> </a:t>
            </a:r>
            <a:r>
              <a:rPr lang="ru-KZ" sz="2400" dirty="0" err="1"/>
              <a:t>тиімділігі</a:t>
            </a:r>
            <a:r>
              <a:rPr lang="ru-KZ" sz="2400" dirty="0"/>
              <a:t> </a:t>
            </a:r>
            <a:r>
              <a:rPr lang="ru-KZ" sz="2400" dirty="0" err="1"/>
              <a:t>өте</a:t>
            </a:r>
            <a:r>
              <a:rPr lang="ru-KZ" sz="2400" dirty="0"/>
              <a:t> </a:t>
            </a:r>
            <a:r>
              <a:rPr lang="ru-KZ" sz="2400" dirty="0" err="1"/>
              <a:t>кең</a:t>
            </a:r>
            <a:r>
              <a:rPr lang="ru-KZ" sz="2400" dirty="0"/>
              <a:t>: 25-тен 95% -</a:t>
            </a:r>
            <a:r>
              <a:rPr lang="ru-KZ" sz="2400" dirty="0" err="1"/>
              <a:t>ға</a:t>
            </a:r>
            <a:r>
              <a:rPr lang="ru-KZ" sz="2400" dirty="0"/>
              <a:t> </a:t>
            </a:r>
            <a:r>
              <a:rPr lang="ru-KZ" sz="2400" dirty="0" err="1"/>
              <a:t>дейін</a:t>
            </a:r>
            <a:r>
              <a:rPr lang="ru-K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38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1" y="1013"/>
            <a:ext cx="4536504" cy="16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8092"/>
            <a:ext cx="2312523" cy="83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Картинки по запросу полное сопротивл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098021" cy="32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konspekta.net/studopediaru/baza20/1920328583792.files/image07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3" t="31740" r="50943" b="19721"/>
          <a:stretch/>
        </p:blipFill>
        <p:spPr bwMode="auto">
          <a:xfrm>
            <a:off x="5419702" y="2204864"/>
            <a:ext cx="1204526" cy="21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4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1228EC-A802-06C7-83C5-D6AFE61EA614}"/>
              </a:ext>
            </a:extLst>
          </p:cNvPr>
          <p:cNvSpPr txBox="1"/>
          <p:nvPr/>
        </p:nvSpPr>
        <p:spPr>
          <a:xfrm>
            <a:off x="143508" y="260648"/>
            <a:ext cx="88569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3200" b="1" dirty="0" err="1">
                <a:solidFill>
                  <a:srgbClr val="FF0000"/>
                </a:solidFill>
              </a:rPr>
              <a:t>Таратушы</a:t>
            </a:r>
            <a:r>
              <a:rPr lang="ru-KZ" sz="3200" b="1" dirty="0">
                <a:solidFill>
                  <a:srgbClr val="FF0000"/>
                </a:solidFill>
              </a:rPr>
              <a:t> </a:t>
            </a:r>
            <a:r>
              <a:rPr lang="ru-KZ" sz="3200" b="1" dirty="0" err="1">
                <a:solidFill>
                  <a:srgbClr val="FF0000"/>
                </a:solidFill>
              </a:rPr>
              <a:t>антеннаның</a:t>
            </a:r>
            <a:r>
              <a:rPr lang="ru-KZ" sz="3200" b="1" dirty="0">
                <a:solidFill>
                  <a:srgbClr val="FF0000"/>
                </a:solidFill>
              </a:rPr>
              <a:t> </a:t>
            </a:r>
            <a:r>
              <a:rPr lang="ru-KZ" sz="3200" b="1" dirty="0" err="1">
                <a:solidFill>
                  <a:srgbClr val="FF0000"/>
                </a:solidFill>
              </a:rPr>
              <a:t>эффективті</a:t>
            </a:r>
            <a:r>
              <a:rPr lang="ru-KZ" sz="3200" b="1" dirty="0">
                <a:solidFill>
                  <a:srgbClr val="FF0000"/>
                </a:solidFill>
              </a:rPr>
              <a:t> </a:t>
            </a:r>
            <a:r>
              <a:rPr lang="ru-KZ" sz="3200" b="1" dirty="0" err="1">
                <a:solidFill>
                  <a:srgbClr val="FF0000"/>
                </a:solidFill>
              </a:rPr>
              <a:t>ұзындығы</a:t>
            </a:r>
            <a:r>
              <a:rPr lang="kk-KZ" sz="3200" b="1" dirty="0">
                <a:solidFill>
                  <a:srgbClr val="FF0000"/>
                </a:solidFill>
              </a:rPr>
              <a:t> </a:t>
            </a:r>
            <a:r>
              <a:rPr lang="kk-KZ" sz="3200" dirty="0"/>
              <a:t>– </a:t>
            </a:r>
            <a:r>
              <a:rPr lang="ru-KZ" sz="3200" dirty="0" err="1"/>
              <a:t>таратушы</a:t>
            </a:r>
            <a:r>
              <a:rPr lang="ru-KZ" sz="3200" dirty="0"/>
              <a:t> </a:t>
            </a:r>
            <a:r>
              <a:rPr lang="ru-KZ" sz="3200" dirty="0" err="1"/>
              <a:t>антеннаның</a:t>
            </a:r>
            <a:r>
              <a:rPr lang="ru-KZ" sz="3200" dirty="0"/>
              <a:t> </a:t>
            </a:r>
            <a:r>
              <a:rPr lang="ru-KZ" sz="3200" dirty="0" err="1"/>
              <a:t>максималды</a:t>
            </a:r>
            <a:r>
              <a:rPr lang="ru-KZ" sz="3200" dirty="0"/>
              <a:t> </a:t>
            </a:r>
            <a:r>
              <a:rPr lang="ru-KZ" sz="3200" dirty="0" err="1"/>
              <a:t>сәулеленуі</a:t>
            </a:r>
            <a:r>
              <a:rPr lang="ru-KZ" sz="3200" dirty="0"/>
              <a:t> </a:t>
            </a:r>
            <a:r>
              <a:rPr lang="ru-KZ" sz="3200" dirty="0" err="1"/>
              <a:t>бағытында</a:t>
            </a:r>
            <a:r>
              <a:rPr lang="kk-KZ" sz="3200" dirty="0"/>
              <a:t>ғы</a:t>
            </a:r>
            <a:r>
              <a:rPr lang="ru-RU" sz="3200" dirty="0"/>
              <a:t> </a:t>
            </a:r>
            <a:r>
              <a:rPr lang="ru-KZ" sz="3200" dirty="0" err="1"/>
              <a:t>алыс</a:t>
            </a:r>
            <a:r>
              <a:rPr lang="ru-KZ" sz="3200" dirty="0"/>
              <a:t> </a:t>
            </a:r>
            <a:r>
              <a:rPr lang="ru-KZ" sz="3200" dirty="0" err="1"/>
              <a:t>аймақта</a:t>
            </a:r>
            <a:r>
              <a:rPr lang="ru-KZ" sz="3200" dirty="0"/>
              <a:t> </a:t>
            </a:r>
            <a:r>
              <a:rPr lang="ru-KZ" sz="3200" dirty="0" err="1"/>
              <a:t>орналасқан</a:t>
            </a:r>
            <a:r>
              <a:rPr lang="ru-KZ" sz="3200" dirty="0"/>
              <a:t> </a:t>
            </a:r>
            <a:r>
              <a:rPr lang="ru-KZ" sz="3200" dirty="0" err="1"/>
              <a:t>нүктедегі</a:t>
            </a:r>
            <a:r>
              <a:rPr lang="ru-KZ" sz="3200" dirty="0"/>
              <a:t> </a:t>
            </a:r>
            <a:r>
              <a:rPr lang="ru-KZ" sz="3200" dirty="0" err="1"/>
              <a:t>өріс</a:t>
            </a:r>
            <a:r>
              <a:rPr lang="ru-KZ" sz="3200" dirty="0"/>
              <a:t> </a:t>
            </a:r>
            <a:r>
              <a:rPr lang="ru-KZ" sz="3200" dirty="0" err="1"/>
              <a:t>кернеулігінің</a:t>
            </a:r>
            <a:r>
              <a:rPr lang="ru-KZ" sz="3200" dirty="0"/>
              <a:t> </a:t>
            </a:r>
            <a:r>
              <a:rPr lang="ru-KZ" sz="3200" dirty="0" err="1"/>
              <a:t>амплитудасын</a:t>
            </a:r>
            <a:r>
              <a:rPr lang="kk-KZ" sz="3200" dirty="0"/>
              <a:t> Е </a:t>
            </a:r>
            <a:r>
              <a:rPr lang="ru-KZ" sz="3200" dirty="0"/>
              <a:t>антенна </a:t>
            </a:r>
            <a:r>
              <a:rPr lang="kk-KZ" sz="3200" dirty="0"/>
              <a:t>қысқыштарындағы </a:t>
            </a:r>
            <a:r>
              <a:rPr lang="ru-KZ" sz="3200" dirty="0" err="1"/>
              <a:t>ең</a:t>
            </a:r>
            <a:r>
              <a:rPr lang="ru-KZ" sz="3200" dirty="0"/>
              <a:t> </a:t>
            </a:r>
            <a:r>
              <a:rPr lang="ru-KZ" sz="3200" dirty="0" err="1"/>
              <a:t>жоғары</a:t>
            </a:r>
            <a:r>
              <a:rPr lang="ru-KZ" sz="3200" dirty="0"/>
              <a:t> </a:t>
            </a:r>
            <a:r>
              <a:rPr lang="ru-KZ" sz="3200" dirty="0" err="1"/>
              <a:t>кернеумен</a:t>
            </a:r>
            <a:r>
              <a:rPr lang="ru-KZ" sz="3200" dirty="0"/>
              <a:t> </a:t>
            </a:r>
            <a:r>
              <a:rPr lang="ru-KZ" sz="3200" dirty="0" err="1"/>
              <a:t>байланыстыра</a:t>
            </a:r>
            <a:r>
              <a:rPr lang="kk-KZ" sz="3200" dirty="0"/>
              <a:t>тын, </a:t>
            </a:r>
            <a:r>
              <a:rPr lang="ru-KZ" sz="3200" dirty="0" err="1"/>
              <a:t>ұзынды</a:t>
            </a:r>
            <a:r>
              <a:rPr lang="kk-KZ" sz="3200" dirty="0"/>
              <a:t>қ</a:t>
            </a:r>
            <a:r>
              <a:rPr lang="ru-KZ" sz="3200" dirty="0"/>
              <a:t> </a:t>
            </a:r>
            <a:r>
              <a:rPr lang="ru-KZ" sz="3200" dirty="0" err="1"/>
              <a:t>өлшем</a:t>
            </a:r>
            <a:r>
              <a:rPr lang="kk-KZ" sz="3200" dirty="0"/>
              <a:t>ділігі</a:t>
            </a:r>
            <a:r>
              <a:rPr lang="ru-KZ" sz="3200" dirty="0"/>
              <a:t> бар коэффициент: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B5139B-3A9B-2028-4219-F5CB74DA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149080"/>
            <a:ext cx="44386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2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4B6990-2F06-1DAF-C5AB-4DBA096C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1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Бұл</a:t>
            </a:r>
            <a:r>
              <a:rPr lang="ru-RU" dirty="0"/>
              <a:t> параметр тек </a:t>
            </a:r>
            <a:r>
              <a:rPr lang="ru-RU" b="1" dirty="0" err="1"/>
              <a:t>сызықтық</a:t>
            </a:r>
            <a:r>
              <a:rPr lang="ru-RU" b="1" dirty="0"/>
              <a:t> </a:t>
            </a:r>
            <a:r>
              <a:rPr lang="ru-RU" b="1" dirty="0" err="1"/>
              <a:t>типті</a:t>
            </a:r>
            <a:r>
              <a:rPr lang="ru-RU" b="1" dirty="0"/>
              <a:t> </a:t>
            </a:r>
            <a:r>
              <a:rPr lang="ru-RU" dirty="0" err="1"/>
              <a:t>антенналарға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беру </a:t>
            </a:r>
            <a:r>
              <a:rPr lang="ru-RU" dirty="0" err="1"/>
              <a:t>желісіндегі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жиілікті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сәулеленген</a:t>
            </a:r>
            <a:r>
              <a:rPr lang="ru-RU" dirty="0"/>
              <a:t> </a:t>
            </a:r>
            <a:r>
              <a:rPr lang="ru-RU" dirty="0" err="1"/>
              <a:t>толқынның</a:t>
            </a:r>
            <a:r>
              <a:rPr lang="ru-RU" dirty="0"/>
              <a:t>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өрісінің</a:t>
            </a:r>
            <a:r>
              <a:rPr lang="ru-RU" dirty="0"/>
              <a:t> (ЭМӨ) </a:t>
            </a:r>
            <a:r>
              <a:rPr lang="ru-RU" dirty="0" err="1"/>
              <a:t>энергиясына</a:t>
            </a:r>
            <a:r>
              <a:rPr lang="ru-RU" dirty="0"/>
              <a:t> </a:t>
            </a:r>
            <a:r>
              <a:rPr lang="ru-RU" dirty="0" err="1"/>
              <a:t>түрлендірудегі</a:t>
            </a:r>
            <a:r>
              <a:rPr lang="ru-RU" dirty="0"/>
              <a:t> энергия </a:t>
            </a:r>
            <a:r>
              <a:rPr lang="ru-RU" dirty="0" err="1"/>
              <a:t>тиімділігін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. </a:t>
            </a:r>
            <a:r>
              <a:rPr lang="ru-RU" dirty="0" err="1"/>
              <a:t>Таратушы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геометриялық</a:t>
            </a:r>
            <a:r>
              <a:rPr lang="ru-RU" dirty="0"/>
              <a:t> </a:t>
            </a:r>
            <a:r>
              <a:rPr lang="ru-RU" dirty="0" err="1"/>
              <a:t>ұзындығына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антенна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en-US" dirty="0"/>
              <a:t>I(z)</a:t>
            </a:r>
            <a:r>
              <a:rPr lang="kk-KZ" dirty="0"/>
              <a:t> </a:t>
            </a:r>
            <a:r>
              <a:rPr lang="ru-RU" dirty="0" err="1"/>
              <a:t>токтың</a:t>
            </a:r>
            <a:r>
              <a:rPr lang="ru-RU" dirty="0"/>
              <a:t> </a:t>
            </a:r>
            <a:r>
              <a:rPr lang="ru-RU" dirty="0" err="1"/>
              <a:t>амплитудасы</a:t>
            </a:r>
            <a:r>
              <a:rPr lang="ru-RU" dirty="0"/>
              <a:t> мен </a:t>
            </a:r>
            <a:r>
              <a:rPr lang="ru-RU" dirty="0" err="1"/>
              <a:t>фазасының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заңына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33898-0E4D-506F-EE9D-A453E489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368133"/>
            <a:ext cx="49720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7EFF5-0CB3-4666-C3DE-DE4AF7FC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9"/>
            <a:ext cx="9144000" cy="3312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AB0A5-153D-CB06-BEDF-2C61F811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144"/>
            <a:ext cx="9144000" cy="6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5D547D-ACA1-7AF5-8834-573D82AD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4525963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Таратушы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антеннаның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тиімді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ауданы</a:t>
            </a:r>
            <a:r>
              <a:rPr lang="ru-RU" b="1" dirty="0">
                <a:solidFill>
                  <a:srgbClr val="FF0000"/>
                </a:solidFill>
              </a:rPr>
              <a:t> (апертура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- </a:t>
            </a:r>
            <a:r>
              <a:rPr lang="ru-RU" dirty="0" err="1"/>
              <a:t>сәулелену</a:t>
            </a:r>
            <a:r>
              <a:rPr lang="ru-RU" dirty="0"/>
              <a:t> максимумы </a:t>
            </a:r>
            <a:r>
              <a:rPr lang="ru-RU" dirty="0" err="1"/>
              <a:t>бағытында</a:t>
            </a:r>
            <a:r>
              <a:rPr lang="ru-RU" dirty="0"/>
              <a:t>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аймақта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кеңістіктегі</a:t>
            </a:r>
            <a:r>
              <a:rPr lang="ru-RU" dirty="0"/>
              <a:t> </a:t>
            </a:r>
            <a:r>
              <a:rPr lang="ru-RU" dirty="0" err="1"/>
              <a:t>нүктеде</a:t>
            </a:r>
            <a:r>
              <a:rPr lang="ru-RU" dirty="0"/>
              <a:t> </a:t>
            </a:r>
            <a:r>
              <a:rPr lang="ru-RU" dirty="0" err="1"/>
              <a:t>таратушы</a:t>
            </a:r>
            <a:r>
              <a:rPr lang="ru-RU" dirty="0"/>
              <a:t> антенна </a:t>
            </a:r>
            <a:r>
              <a:rPr lang="ru-RU" dirty="0" err="1"/>
              <a:t>тудыратын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ағынының</a:t>
            </a:r>
            <a:r>
              <a:rPr lang="ru-RU" dirty="0"/>
              <a:t> </a:t>
            </a:r>
            <a:r>
              <a:rPr lang="ru-RU" dirty="0" err="1"/>
              <a:t>тығыздығын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генератордан</a:t>
            </a:r>
            <a:r>
              <a:rPr lang="ru-RU" dirty="0"/>
              <a:t> </a:t>
            </a:r>
            <a:r>
              <a:rPr lang="ru-RU" dirty="0" err="1"/>
              <a:t>антеннаға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 </a:t>
            </a:r>
            <a:r>
              <a:rPr lang="ru-RU" dirty="0" err="1"/>
              <a:t>байланыстыратын</a:t>
            </a:r>
            <a:r>
              <a:rPr lang="ru-RU" dirty="0"/>
              <a:t>, </a:t>
            </a:r>
            <a:r>
              <a:rPr lang="ru-RU" dirty="0" err="1"/>
              <a:t>аудан</a:t>
            </a:r>
            <a:r>
              <a:rPr lang="ru-RU" dirty="0"/>
              <a:t> </a:t>
            </a:r>
            <a:r>
              <a:rPr lang="ru-RU" dirty="0" err="1"/>
              <a:t>өлшемділігі</a:t>
            </a:r>
            <a:r>
              <a:rPr lang="ru-RU" dirty="0"/>
              <a:t> бар коэффициент: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36A4DE-17C8-433D-2C96-2787E267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246551"/>
            <a:ext cx="422517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19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. АПЕРТУРНЫЕ АНТЕННЫ - Конспект лекций по разделу «антенно-фидерные  устройства. Часть 2» дисциплин">
            <a:extLst>
              <a:ext uri="{FF2B5EF4-FFF2-40B4-BE49-F238E27FC236}">
                <a16:creationId xmlns:a16="http://schemas.microsoft.com/office/drawing/2014/main" id="{CAECAA90-9757-E9E6-DE23-EC0800778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1464548"/>
            <a:ext cx="8963025" cy="39289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9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68499C-9DBA-F7E0-40CD-B0DAC2E1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1"/>
            <a:ext cx="8856984" cy="41764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Бұл</a:t>
            </a:r>
            <a:r>
              <a:rPr lang="ru-RU" dirty="0"/>
              <a:t> параметр тек </a:t>
            </a:r>
            <a:r>
              <a:rPr lang="ru-RU" b="1" dirty="0" err="1"/>
              <a:t>апертуралық</a:t>
            </a:r>
            <a:r>
              <a:rPr lang="ru-RU" b="1" dirty="0"/>
              <a:t> </a:t>
            </a:r>
            <a:r>
              <a:rPr lang="ru-RU" b="1" dirty="0" err="1"/>
              <a:t>типтегі</a:t>
            </a:r>
            <a:r>
              <a:rPr lang="ru-RU" b="1" dirty="0"/>
              <a:t> </a:t>
            </a:r>
            <a:r>
              <a:rPr lang="ru-RU" dirty="0" err="1"/>
              <a:t>антенналарға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желісіндегі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жиілікті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толқынының</a:t>
            </a:r>
            <a:r>
              <a:rPr lang="ru-RU" dirty="0"/>
              <a:t> </a:t>
            </a:r>
            <a:r>
              <a:rPr lang="ru-RU" dirty="0" err="1"/>
              <a:t>энергиясына</a:t>
            </a:r>
            <a:r>
              <a:rPr lang="ru-RU" dirty="0"/>
              <a:t> </a:t>
            </a:r>
            <a:r>
              <a:rPr lang="ru-RU" dirty="0" err="1"/>
              <a:t>түрлендірудегі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энергия </a:t>
            </a:r>
            <a:r>
              <a:rPr lang="ru-RU" dirty="0" err="1"/>
              <a:t>тиімділігін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. </a:t>
            </a:r>
            <a:r>
              <a:rPr lang="ru-RU" dirty="0" err="1"/>
              <a:t>Таратушы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ауданы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геометриялық</a:t>
            </a:r>
            <a:r>
              <a:rPr lang="ru-RU" dirty="0"/>
              <a:t> </a:t>
            </a:r>
            <a:r>
              <a:rPr lang="ru-RU" dirty="0" err="1"/>
              <a:t>ауданына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амплитудасы</a:t>
            </a:r>
            <a:r>
              <a:rPr lang="ru-RU" dirty="0"/>
              <a:t> мен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фазасының</a:t>
            </a:r>
            <a:r>
              <a:rPr lang="ru-RU" dirty="0"/>
              <a:t> антенна </a:t>
            </a:r>
            <a:r>
              <a:rPr lang="ru-RU" dirty="0" err="1"/>
              <a:t>саңылауы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заңына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1EAE3A-AE2D-4F2C-138B-FE148872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21088"/>
            <a:ext cx="3048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C54CBA-8008-D35E-734A-3F444FCE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</a:t>
            </a:r>
            <a:r>
              <a:rPr lang="kk-KZ" dirty="0"/>
              <a:t>арату </a:t>
            </a:r>
            <a:r>
              <a:rPr lang="ru-RU" dirty="0"/>
              <a:t>(</a:t>
            </a:r>
            <a:r>
              <a:rPr lang="ru-RU" dirty="0" err="1"/>
              <a:t>сәулелену</a:t>
            </a:r>
            <a:r>
              <a:rPr lang="ru-RU" dirty="0"/>
              <a:t>) </a:t>
            </a:r>
            <a:r>
              <a:rPr lang="ru-RU" dirty="0" err="1"/>
              <a:t>режимінде</a:t>
            </a:r>
            <a:r>
              <a:rPr lang="ru-RU" dirty="0"/>
              <a:t> антенна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жиілікті</a:t>
            </a:r>
            <a:r>
              <a:rPr lang="ru-RU" dirty="0"/>
              <a:t> ток </a:t>
            </a:r>
            <a:r>
              <a:rPr lang="ru-RU" dirty="0" err="1"/>
              <a:t>генераторының</a:t>
            </a:r>
            <a:r>
              <a:rPr lang="ru-RU" dirty="0"/>
              <a:t> </a:t>
            </a:r>
            <a:r>
              <a:rPr lang="ru-RU" dirty="0" err="1"/>
              <a:t>жүктемесі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Жүктеме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, </a:t>
            </a:r>
            <a:r>
              <a:rPr lang="ru-RU" dirty="0" err="1"/>
              <a:t>реактивті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шектеуші</a:t>
            </a:r>
            <a:r>
              <a:rPr lang="ru-RU" dirty="0"/>
              <a:t> </a:t>
            </a:r>
            <a:r>
              <a:rPr lang="ru-RU" dirty="0" err="1"/>
              <a:t>қуатпен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кедергілерімен</a:t>
            </a:r>
            <a:r>
              <a:rPr lang="ru-RU" dirty="0"/>
              <a:t> </a:t>
            </a:r>
            <a:r>
              <a:rPr lang="ru-RU" dirty="0" err="1"/>
              <a:t>сипатталады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антеннаны</a:t>
            </a:r>
            <a:r>
              <a:rPr lang="ru-RU" dirty="0"/>
              <a:t> беру </a:t>
            </a:r>
            <a:r>
              <a:rPr lang="ru-RU" dirty="0" err="1"/>
              <a:t>желісіне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кедергісіне</a:t>
            </a:r>
            <a:r>
              <a:rPr lang="ru-RU" dirty="0"/>
              <a:t> </a:t>
            </a:r>
            <a:r>
              <a:rPr lang="ru-RU" dirty="0" err="1"/>
              <a:t>сәйкестендіру</a:t>
            </a:r>
            <a:r>
              <a:rPr lang="ru-RU" dirty="0"/>
              <a:t> керек.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21089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60ECD-166E-41AF-6A31-E2A68620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3312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8F5AD-EAEE-B7E9-E4EF-10922B268A18}"/>
              </a:ext>
            </a:extLst>
          </p:cNvPr>
          <p:cNvSpPr txBox="1"/>
          <p:nvPr/>
        </p:nvSpPr>
        <p:spPr>
          <a:xfrm>
            <a:off x="539552" y="3933056"/>
            <a:ext cx="8388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dirty="0"/>
              <a:t>Эффективті ауданның</a:t>
            </a:r>
            <a:r>
              <a:rPr lang="ru-KZ" sz="2400" dirty="0"/>
              <a:t> антенна</a:t>
            </a:r>
            <a:r>
              <a:rPr lang="kk-KZ" sz="2400" dirty="0"/>
              <a:t>н</a:t>
            </a:r>
            <a:r>
              <a:rPr lang="ru-KZ" sz="2400" dirty="0" err="1"/>
              <a:t>ың</a:t>
            </a:r>
            <a:r>
              <a:rPr lang="ru-KZ" sz="2400" dirty="0"/>
              <a:t> </a:t>
            </a:r>
            <a:r>
              <a:rPr lang="ru-KZ" sz="2400" dirty="0" err="1"/>
              <a:t>геометриялық</a:t>
            </a:r>
            <a:r>
              <a:rPr lang="ru-KZ" sz="2400" dirty="0"/>
              <a:t> </a:t>
            </a:r>
            <a:r>
              <a:rPr lang="ru-KZ" sz="2400" dirty="0" err="1"/>
              <a:t>ауданына</a:t>
            </a:r>
            <a:r>
              <a:rPr lang="ru-KZ" sz="2400" dirty="0"/>
              <a:t> </a:t>
            </a:r>
            <a:r>
              <a:rPr lang="ru-KZ" sz="2400" dirty="0" err="1"/>
              <a:t>қатынасына</a:t>
            </a:r>
            <a:r>
              <a:rPr lang="ru-KZ" sz="2400" dirty="0"/>
              <a:t> </a:t>
            </a:r>
            <a:r>
              <a:rPr lang="ru-KZ" sz="2400" dirty="0" err="1"/>
              <a:t>тең</a:t>
            </a:r>
            <a:r>
              <a:rPr lang="ru-KZ" sz="2400" dirty="0"/>
              <a:t> </a:t>
            </a:r>
            <a:r>
              <a:rPr lang="ru-KZ" sz="2400" dirty="0" err="1"/>
              <a:t>мән</a:t>
            </a:r>
            <a:r>
              <a:rPr lang="ru-KZ" sz="2400" dirty="0"/>
              <a:t> </a:t>
            </a:r>
            <a:r>
              <a:rPr lang="ru-KZ" sz="2400" dirty="0" err="1"/>
              <a:t>аумақты</a:t>
            </a:r>
            <a:r>
              <a:rPr lang="ru-KZ" sz="2400" dirty="0"/>
              <a:t> </a:t>
            </a:r>
            <a:r>
              <a:rPr lang="ru-KZ" sz="2400" dirty="0" err="1"/>
              <a:t>пайдалану</a:t>
            </a:r>
            <a:r>
              <a:rPr lang="ru-KZ" sz="2400" dirty="0"/>
              <a:t> </a:t>
            </a:r>
            <a:r>
              <a:rPr lang="ru-KZ" sz="2400" dirty="0" err="1"/>
              <a:t>коэффициенті</a:t>
            </a:r>
            <a:r>
              <a:rPr lang="ru-KZ" sz="2400" dirty="0"/>
              <a:t> </a:t>
            </a:r>
            <a:r>
              <a:rPr lang="ru-KZ" sz="2400" dirty="0" err="1"/>
              <a:t>деп</a:t>
            </a:r>
            <a:r>
              <a:rPr lang="ru-KZ" sz="2400" dirty="0"/>
              <a:t> </a:t>
            </a:r>
            <a:r>
              <a:rPr lang="ru-KZ" sz="2400" dirty="0" err="1"/>
              <a:t>аталады</a:t>
            </a:r>
            <a:r>
              <a:rPr lang="ru-KZ" sz="24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DB02A3-3171-C447-1D67-1E131837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133384"/>
            <a:ext cx="1966056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51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1E100-7D15-57EF-0EE5-F391CFA2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Антенна </a:t>
            </a:r>
            <a:r>
              <a:rPr lang="ru-RU" dirty="0" err="1"/>
              <a:t>поляризациясы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6D700-E21E-E1D7-BDAF-CD02DE2B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dirty="0"/>
              <a:t>ЭМТ</a:t>
            </a:r>
            <a:r>
              <a:rPr lang="en-US" dirty="0"/>
              <a:t> </a:t>
            </a:r>
            <a:r>
              <a:rPr lang="ru-RU" dirty="0" err="1"/>
              <a:t>поляризациясы</a:t>
            </a:r>
            <a:r>
              <a:rPr lang="ru-RU" dirty="0"/>
              <a:t> горизонт </a:t>
            </a:r>
            <a:r>
              <a:rPr lang="ru-RU" dirty="0" err="1"/>
              <a:t>сызығына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өрісінің</a:t>
            </a:r>
            <a:r>
              <a:rPr lang="ru-RU" dirty="0"/>
              <a:t> </a:t>
            </a:r>
            <a:r>
              <a:rPr lang="ru-RU" dirty="0" err="1"/>
              <a:t>кернеулігі</a:t>
            </a:r>
            <a:r>
              <a:rPr lang="ru-RU" dirty="0"/>
              <a:t> </a:t>
            </a:r>
            <a:r>
              <a:rPr lang="ru-RU" dirty="0" err="1"/>
              <a:t>векторының</a:t>
            </a:r>
            <a:r>
              <a:rPr lang="ru-RU" dirty="0"/>
              <a:t> </a:t>
            </a:r>
            <a:r>
              <a:rPr lang="ru-RU" dirty="0" err="1"/>
              <a:t>кеңістіктегі</a:t>
            </a:r>
            <a:r>
              <a:rPr lang="ru-RU" dirty="0"/>
              <a:t> </a:t>
            </a:r>
            <a:r>
              <a:rPr lang="ru-RU" dirty="0" err="1"/>
              <a:t>бағыты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түсініледі</a:t>
            </a:r>
            <a:r>
              <a:rPr lang="ru-RU" dirty="0"/>
              <a:t>. </a:t>
            </a:r>
            <a:r>
              <a:rPr lang="ru-RU" dirty="0" err="1"/>
              <a:t>Өрістің</a:t>
            </a:r>
            <a:r>
              <a:rPr lang="ru-RU" dirty="0"/>
              <a:t> </a:t>
            </a:r>
            <a:r>
              <a:rPr lang="ru-RU" dirty="0" err="1"/>
              <a:t>магниттік</a:t>
            </a:r>
            <a:r>
              <a:rPr lang="ru-RU" dirty="0"/>
              <a:t> </a:t>
            </a:r>
            <a:r>
              <a:rPr lang="ru-RU" dirty="0" err="1"/>
              <a:t>компоненті</a:t>
            </a:r>
            <a:r>
              <a:rPr lang="ru-RU" dirty="0"/>
              <a:t> </a:t>
            </a:r>
            <a:r>
              <a:rPr lang="ru-RU" dirty="0" err="1"/>
              <a:t>әрқашан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компонентке</a:t>
            </a:r>
            <a:r>
              <a:rPr lang="ru-RU" dirty="0"/>
              <a:t> перпендикуляр </a:t>
            </a:r>
            <a:r>
              <a:rPr lang="ru-RU" dirty="0" err="1"/>
              <a:t>жазықтықта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4615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3AB0E0-5F8B-A1AB-8C6A-EF1483E9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1"/>
            <a:ext cx="8784976" cy="396044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Е векторы мен </a:t>
            </a:r>
            <a:r>
              <a:rPr lang="ru-RU" sz="2800" dirty="0" err="1"/>
              <a:t>толқынның</a:t>
            </a:r>
            <a:r>
              <a:rPr lang="ru-RU" sz="2800" dirty="0"/>
              <a:t> </a:t>
            </a:r>
            <a:r>
              <a:rPr lang="ru-RU" sz="2800" dirty="0" err="1"/>
              <a:t>таралу</a:t>
            </a:r>
            <a:r>
              <a:rPr lang="ru-RU" sz="2800" dirty="0"/>
              <a:t> </a:t>
            </a:r>
            <a:r>
              <a:rPr lang="ru-RU" sz="2800" dirty="0" err="1"/>
              <a:t>бағыты</a:t>
            </a:r>
            <a:r>
              <a:rPr lang="ru-RU" sz="2800" dirty="0"/>
              <a:t> (Р векторы) </a:t>
            </a:r>
            <a:r>
              <a:rPr lang="ru-RU" sz="2800" dirty="0" err="1"/>
              <a:t>арқылы</a:t>
            </a:r>
            <a:r>
              <a:rPr lang="ru-RU" sz="2800" dirty="0"/>
              <a:t> </a:t>
            </a:r>
            <a:r>
              <a:rPr lang="ru-RU" sz="2800" dirty="0" err="1"/>
              <a:t>өтетін</a:t>
            </a:r>
            <a:r>
              <a:rPr lang="ru-RU" sz="2800" dirty="0"/>
              <a:t> </a:t>
            </a:r>
            <a:r>
              <a:rPr lang="ru-RU" sz="2800" dirty="0" err="1"/>
              <a:t>жазықтықты</a:t>
            </a:r>
            <a:r>
              <a:rPr lang="ru-RU" sz="2800" dirty="0"/>
              <a:t> поляризация </a:t>
            </a:r>
            <a:r>
              <a:rPr lang="ru-RU" sz="2800" dirty="0" err="1"/>
              <a:t>жазықтығы</a:t>
            </a:r>
            <a:r>
              <a:rPr lang="ru-RU" sz="2800" dirty="0"/>
              <a:t>, ал Е </a:t>
            </a:r>
            <a:r>
              <a:rPr lang="ru-RU" sz="2800" dirty="0" err="1"/>
              <a:t>және</a:t>
            </a:r>
            <a:r>
              <a:rPr lang="ru-RU" sz="2800" dirty="0"/>
              <a:t> Н </a:t>
            </a:r>
            <a:r>
              <a:rPr lang="ru-RU" sz="2800" dirty="0" err="1"/>
              <a:t>векторлары</a:t>
            </a:r>
            <a:r>
              <a:rPr lang="ru-RU" sz="2800" dirty="0"/>
              <a:t> </a:t>
            </a:r>
            <a:r>
              <a:rPr lang="ru-RU" sz="2800" dirty="0" err="1"/>
              <a:t>арқылы</a:t>
            </a:r>
            <a:r>
              <a:rPr lang="ru-RU" sz="2800" dirty="0"/>
              <a:t> </a:t>
            </a:r>
            <a:r>
              <a:rPr lang="ru-RU" sz="2800" dirty="0" err="1"/>
              <a:t>өтетін</a:t>
            </a:r>
            <a:r>
              <a:rPr lang="ru-RU" sz="2800" dirty="0"/>
              <a:t> </a:t>
            </a:r>
            <a:r>
              <a:rPr lang="ru-RU" sz="2800" dirty="0" err="1"/>
              <a:t>жазықтықты</a:t>
            </a:r>
            <a:r>
              <a:rPr lang="ru-RU" sz="2800" dirty="0"/>
              <a:t> «</a:t>
            </a:r>
            <a:r>
              <a:rPr lang="ru-RU" sz="2800" dirty="0" err="1"/>
              <a:t>сурет</a:t>
            </a:r>
            <a:r>
              <a:rPr lang="ru-RU" sz="2800" dirty="0"/>
              <a:t>» </a:t>
            </a:r>
            <a:r>
              <a:rPr lang="ru-RU" sz="2800" dirty="0" err="1"/>
              <a:t>жазықтығы</a:t>
            </a:r>
            <a:r>
              <a:rPr lang="ru-RU" sz="2800" dirty="0"/>
              <a:t> </a:t>
            </a:r>
            <a:r>
              <a:rPr lang="ru-RU" sz="2800" dirty="0" err="1"/>
              <a:t>деп</a:t>
            </a:r>
            <a:r>
              <a:rPr lang="ru-RU" sz="2800" dirty="0"/>
              <a:t> </a:t>
            </a:r>
            <a:r>
              <a:rPr lang="ru-RU" sz="2800" dirty="0" err="1"/>
              <a:t>атайды</a:t>
            </a:r>
            <a:r>
              <a:rPr lang="ru-RU" sz="2800" dirty="0"/>
              <a:t>.</a:t>
            </a:r>
            <a:endParaRPr lang="ru-KZ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5D696-BC57-03C4-C1DD-A5DCEA6C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168860"/>
            <a:ext cx="4865421" cy="42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5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4B0A4-F1BD-3CCA-626D-111184B6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Поляризацияның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 бар: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82C0A-17BF-5F20-B2C4-A8A5E3E2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− </a:t>
            </a:r>
            <a:r>
              <a:rPr lang="ru-RU" dirty="0" err="1"/>
              <a:t>сызықтық</a:t>
            </a:r>
            <a:r>
              <a:rPr lang="ru-RU" dirty="0"/>
              <a:t> поляризация, </a:t>
            </a:r>
            <a:r>
              <a:rPr lang="ru-RU" dirty="0" err="1"/>
              <a:t>егер</a:t>
            </a:r>
            <a:r>
              <a:rPr lang="ru-RU" dirty="0"/>
              <a:t> поляризация </a:t>
            </a:r>
            <a:r>
              <a:rPr lang="ru-RU" dirty="0" err="1"/>
              <a:t>жазықтығы</a:t>
            </a:r>
            <a:r>
              <a:rPr lang="ru-RU" dirty="0"/>
              <a:t> </a:t>
            </a:r>
            <a:r>
              <a:rPr lang="ru-RU" dirty="0" err="1"/>
              <a:t>кеңістіктегі</a:t>
            </a:r>
            <a:r>
              <a:rPr lang="ru-RU" dirty="0"/>
              <a:t> </a:t>
            </a:r>
            <a:r>
              <a:rPr lang="ru-RU" dirty="0" err="1"/>
              <a:t>орнын</a:t>
            </a:r>
            <a:r>
              <a:rPr lang="ru-RU" dirty="0"/>
              <a:t> </a:t>
            </a:r>
            <a:r>
              <a:rPr lang="ru-RU" dirty="0" err="1"/>
              <a:t>өзгертпесе</a:t>
            </a:r>
            <a:r>
              <a:rPr lang="ru-RU" dirty="0"/>
              <a:t>. </a:t>
            </a:r>
            <a:r>
              <a:rPr lang="ru-RU" dirty="0" err="1"/>
              <a:t>Сызықтық</a:t>
            </a:r>
            <a:r>
              <a:rPr lang="ru-RU" dirty="0"/>
              <a:t> поляризация </a:t>
            </a:r>
            <a:r>
              <a:rPr lang="ru-RU" dirty="0" err="1"/>
              <a:t>тік</a:t>
            </a:r>
            <a:r>
              <a:rPr lang="ru-RU" dirty="0"/>
              <a:t>, </a:t>
            </a:r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көлбеу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− </a:t>
            </a:r>
            <a:r>
              <a:rPr lang="ru-RU" dirty="0" err="1"/>
              <a:t>айналмалы</a:t>
            </a:r>
            <a:r>
              <a:rPr lang="ru-RU" dirty="0"/>
              <a:t> поляризация, </a:t>
            </a:r>
            <a:r>
              <a:rPr lang="ru-RU" dirty="0" err="1"/>
              <a:t>егер</a:t>
            </a:r>
            <a:r>
              <a:rPr lang="ru-RU" dirty="0"/>
              <a:t> поляризация </a:t>
            </a:r>
            <a:r>
              <a:rPr lang="ru-RU" dirty="0" err="1"/>
              <a:t>жазықтығы</a:t>
            </a:r>
            <a:r>
              <a:rPr lang="ru-RU" dirty="0"/>
              <a:t> Е </a:t>
            </a:r>
            <a:r>
              <a:rPr lang="ru-RU" dirty="0" err="1"/>
              <a:t>векторымен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бұрыштық</a:t>
            </a:r>
            <a:r>
              <a:rPr lang="ru-RU" dirty="0"/>
              <a:t> </a:t>
            </a:r>
            <a:r>
              <a:rPr lang="ru-RU" dirty="0" err="1"/>
              <a:t>жылдамдықпен</a:t>
            </a:r>
            <a:r>
              <a:rPr lang="ru-RU" dirty="0"/>
              <a:t> </a:t>
            </a:r>
            <a:r>
              <a:rPr lang="el-GR" dirty="0"/>
              <a:t>ω = 2π</a:t>
            </a:r>
            <a:r>
              <a:rPr lang="en-US" dirty="0"/>
              <a:t>f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бағытында</a:t>
            </a:r>
            <a:r>
              <a:rPr lang="ru-RU" dirty="0"/>
              <a:t> </a:t>
            </a:r>
            <a:r>
              <a:rPr lang="ru-RU" dirty="0" err="1"/>
              <a:t>айналса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Е </a:t>
            </a:r>
            <a:r>
              <a:rPr lang="ru-RU" dirty="0" err="1"/>
              <a:t>векторының</a:t>
            </a:r>
            <a:r>
              <a:rPr lang="ru-RU" dirty="0"/>
              <a:t> </a:t>
            </a:r>
            <a:r>
              <a:rPr lang="ru-RU" dirty="0" err="1"/>
              <a:t>ұшының</a:t>
            </a:r>
            <a:r>
              <a:rPr lang="ru-RU" dirty="0"/>
              <a:t> </a:t>
            </a:r>
            <a:r>
              <a:rPr lang="ru-RU" dirty="0" err="1"/>
              <a:t>сурет</a:t>
            </a:r>
            <a:r>
              <a:rPr lang="ru-RU" dirty="0"/>
              <a:t> </a:t>
            </a:r>
            <a:r>
              <a:rPr lang="ru-RU" dirty="0" err="1"/>
              <a:t>жазықтығына</a:t>
            </a:r>
            <a:r>
              <a:rPr lang="ru-RU" dirty="0"/>
              <a:t> </a:t>
            </a:r>
            <a:r>
              <a:rPr lang="ru-RU" dirty="0" err="1"/>
              <a:t>проекциясы</a:t>
            </a:r>
            <a:r>
              <a:rPr lang="ru-RU" dirty="0"/>
              <a:t> </a:t>
            </a:r>
            <a:r>
              <a:rPr lang="ru-RU" dirty="0" err="1"/>
              <a:t>ондағы</a:t>
            </a:r>
            <a:r>
              <a:rPr lang="ru-RU" dirty="0"/>
              <a:t> </a:t>
            </a:r>
            <a:r>
              <a:rPr lang="ru-RU" dirty="0" err="1"/>
              <a:t>эллипсті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 (</a:t>
            </a:r>
            <a:r>
              <a:rPr lang="ru-RU" dirty="0" err="1"/>
              <a:t>төмендегі</a:t>
            </a:r>
            <a:r>
              <a:rPr lang="ru-RU" dirty="0"/>
              <a:t> </a:t>
            </a:r>
            <a:r>
              <a:rPr lang="ru-RU" dirty="0" err="1"/>
              <a:t>слайдтағы</a:t>
            </a:r>
            <a:r>
              <a:rPr lang="ru-RU" dirty="0"/>
              <a:t> </a:t>
            </a:r>
            <a:r>
              <a:rPr lang="ru-RU" dirty="0" err="1"/>
              <a:t>сурет</a:t>
            </a:r>
            <a:r>
              <a:rPr lang="ru-RU" dirty="0"/>
              <a:t>).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82605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DF72A-F2DE-7E4F-C88D-969B5EDC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321D2C-E06E-7336-55FF-B20692212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8" r="5539"/>
          <a:stretch/>
        </p:blipFill>
        <p:spPr>
          <a:xfrm>
            <a:off x="2339752" y="898293"/>
            <a:ext cx="5616624" cy="50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4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6A3DD-D720-356A-1A7D-2A77B10F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0B2EC6-AC16-8556-4C6A-36D158330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8" y="1124744"/>
            <a:ext cx="873128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47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207D6-7BAE-D418-E536-69FABC21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026354-BEFA-2F46-8BFE-4E0F9F161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22" y="584684"/>
            <a:ext cx="8375555" cy="5688632"/>
          </a:xfrm>
        </p:spPr>
      </p:pic>
    </p:spTree>
    <p:extLst>
      <p:ext uri="{BB962C8B-B14F-4D97-AF65-F5344CB8AC3E}">
        <p14:creationId xmlns:p14="http://schemas.microsoft.com/office/powerpoint/2010/main" val="2535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B8E14-0E02-2398-AE6D-C0AFC1B9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89109-C8ED-8BF8-0EAF-C817271CA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2489B-6E43-39D0-59BD-B91D4D5D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8" y="440668"/>
            <a:ext cx="818207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4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9E3B04-A596-A934-10DE-E05A6A6A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4625"/>
            <a:ext cx="8784976" cy="23903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/>
              <a:t>Поляризациялық</a:t>
            </a:r>
            <a:r>
              <a:rPr lang="ru-RU" dirty="0"/>
              <a:t> </a:t>
            </a:r>
            <a:r>
              <a:rPr lang="ru-RU" dirty="0" err="1"/>
              <a:t>сипаттама</a:t>
            </a:r>
            <a:r>
              <a:rPr lang="ru-RU" dirty="0"/>
              <a:t> (ПК) </a:t>
            </a:r>
            <a:r>
              <a:rPr lang="ru-RU" dirty="0" err="1"/>
              <a:t>қарастырылып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 </a:t>
            </a:r>
            <a:r>
              <a:rPr lang="ru-RU" dirty="0" err="1"/>
              <a:t>таратқыш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ЭҚК </a:t>
            </a:r>
            <a:r>
              <a:rPr lang="ru-RU" dirty="0" err="1"/>
              <a:t>қабылдайтын</a:t>
            </a:r>
            <a:r>
              <a:rPr lang="ru-RU" dirty="0"/>
              <a:t> </a:t>
            </a:r>
            <a:r>
              <a:rPr lang="ru-RU" dirty="0" err="1"/>
              <a:t>сызықтық</a:t>
            </a:r>
            <a:r>
              <a:rPr lang="ru-RU" dirty="0"/>
              <a:t> </a:t>
            </a:r>
            <a:r>
              <a:rPr lang="ru-RU" dirty="0" err="1"/>
              <a:t>поляризациясы</a:t>
            </a:r>
            <a:r>
              <a:rPr lang="ru-RU" dirty="0"/>
              <a:t> бар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антеннасындағы</a:t>
            </a:r>
            <a:r>
              <a:rPr lang="ru-RU" dirty="0"/>
              <a:t> ЭҚК-</a:t>
            </a:r>
            <a:r>
              <a:rPr lang="ru-RU" dirty="0" err="1"/>
              <a:t>нің</a:t>
            </a:r>
            <a:r>
              <a:rPr lang="ru-RU" dirty="0"/>
              <a:t> </a:t>
            </a:r>
            <a:r>
              <a:rPr lang="ru-RU" dirty="0" err="1"/>
              <a:t>сурет</a:t>
            </a:r>
            <a:r>
              <a:rPr lang="ru-RU" dirty="0"/>
              <a:t> </a:t>
            </a:r>
            <a:r>
              <a:rPr lang="ru-RU" dirty="0" err="1"/>
              <a:t>жазықтығында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айналу</a:t>
            </a:r>
            <a:r>
              <a:rPr lang="ru-RU" dirty="0"/>
              <a:t> </a:t>
            </a:r>
            <a:r>
              <a:rPr lang="ru-RU" dirty="0" err="1"/>
              <a:t>бұрышына</a:t>
            </a:r>
            <a:r>
              <a:rPr lang="ru-RU" dirty="0"/>
              <a:t> </a:t>
            </a:r>
            <a:r>
              <a:rPr lang="ru-RU" dirty="0" err="1"/>
              <a:t>тәуелділігі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F18AD1-AD2F-D5B6-F7D5-FE369089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87752"/>
            <a:ext cx="7959336" cy="43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F25F11-EFD9-A46B-D249-2266ABA7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Таратушы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эквивалентті</a:t>
            </a:r>
            <a:r>
              <a:rPr lang="ru-RU" dirty="0"/>
              <a:t> </a:t>
            </a:r>
            <a:r>
              <a:rPr lang="ru-RU" dirty="0" err="1"/>
              <a:t>сұлбасы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659AC-3D51-C219-95BD-91A6FB49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39" y="1916832"/>
            <a:ext cx="7118522" cy="32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B2DFAB-D5F9-AD9D-3B0D-54E7932F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Антеннаның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кіріс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кедергісі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антенна </a:t>
            </a:r>
            <a:r>
              <a:rPr lang="ru-RU" dirty="0" err="1"/>
              <a:t>кірісіндегі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мен </a:t>
            </a:r>
            <a:r>
              <a:rPr lang="ru-RU" dirty="0" err="1"/>
              <a:t>токтың</a:t>
            </a:r>
            <a:r>
              <a:rPr lang="ru-RU" dirty="0"/>
              <a:t> </a:t>
            </a:r>
            <a:r>
              <a:rPr lang="ru-RU" dirty="0" err="1"/>
              <a:t>комплексті</a:t>
            </a:r>
            <a:r>
              <a:rPr lang="ru-RU" dirty="0"/>
              <a:t> </a:t>
            </a:r>
            <a:r>
              <a:rPr lang="ru-RU" dirty="0" err="1"/>
              <a:t>амплитудаларының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әсерлік</a:t>
            </a:r>
            <a:r>
              <a:rPr lang="ru-RU" dirty="0"/>
              <a:t> </a:t>
            </a:r>
            <a:r>
              <a:rPr lang="ru-RU" dirty="0" err="1"/>
              <a:t>мәндерінің</a:t>
            </a:r>
            <a:r>
              <a:rPr lang="ru-RU" dirty="0"/>
              <a:t>) </a:t>
            </a:r>
            <a:r>
              <a:rPr lang="ru-RU" dirty="0" err="1"/>
              <a:t>қатынасына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комплексті</a:t>
            </a:r>
            <a:r>
              <a:rPr lang="ru-RU" dirty="0"/>
              <a:t> </a:t>
            </a:r>
            <a:r>
              <a:rPr lang="ru-RU" dirty="0" err="1"/>
              <a:t>шама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87DE9-0059-E9E8-1259-9BE9E1CB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284984"/>
            <a:ext cx="55435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77D565-4A8D-F744-A815-9E897C4C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параметр </a:t>
            </a:r>
            <a:r>
              <a:rPr lang="ru-RU" dirty="0" err="1"/>
              <a:t>ретінде</a:t>
            </a:r>
            <a:r>
              <a:rPr lang="ru-RU" dirty="0"/>
              <a:t> антенна </a:t>
            </a:r>
            <a:r>
              <a:rPr lang="ru-RU" dirty="0" err="1"/>
              <a:t>кірісіндегі</a:t>
            </a:r>
            <a:r>
              <a:rPr lang="ru-RU" dirty="0"/>
              <a:t> </a:t>
            </a:r>
            <a:r>
              <a:rPr lang="ru-RU" dirty="0" err="1"/>
              <a:t>комплексті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мен ток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анықталатын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 err="1"/>
              <a:t>тікелей</a:t>
            </a:r>
            <a:r>
              <a:rPr lang="ru-RU" b="1" dirty="0"/>
              <a:t> </a:t>
            </a:r>
            <a:r>
              <a:rPr lang="ru-RU" b="1" dirty="0" err="1"/>
              <a:t>өлшенетін</a:t>
            </a:r>
            <a:r>
              <a:rPr lang="ru-RU" b="1" dirty="0"/>
              <a:t> </a:t>
            </a:r>
            <a:r>
              <a:rPr lang="ru-RU" dirty="0" err="1"/>
              <a:t>сызықтық</a:t>
            </a:r>
            <a:r>
              <a:rPr lang="ru-RU" dirty="0"/>
              <a:t> </a:t>
            </a:r>
            <a:r>
              <a:rPr lang="ru-RU" dirty="0" err="1"/>
              <a:t>антенналарға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. </a:t>
            </a:r>
            <a:r>
              <a:rPr lang="ru-RU" dirty="0" err="1"/>
              <a:t>Апертуралық</a:t>
            </a:r>
            <a:r>
              <a:rPr lang="ru-RU" dirty="0"/>
              <a:t> </a:t>
            </a:r>
            <a:r>
              <a:rPr lang="ru-RU" dirty="0" err="1"/>
              <a:t>типтегі</a:t>
            </a:r>
            <a:r>
              <a:rPr lang="ru-RU" dirty="0"/>
              <a:t> </a:t>
            </a:r>
            <a:r>
              <a:rPr lang="ru-RU" dirty="0" err="1"/>
              <a:t>антенналар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</a:t>
            </a:r>
            <a:r>
              <a:rPr lang="ru-RU" dirty="0" err="1"/>
              <a:t>түсінігі</a:t>
            </a:r>
            <a:r>
              <a:rPr lang="ru-RU" dirty="0"/>
              <a:t> </a:t>
            </a:r>
            <a:r>
              <a:rPr lang="ru-RU" dirty="0" err="1"/>
              <a:t>қабылданбайды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оларда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қысқыштары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кедергісіне</a:t>
            </a:r>
            <a:r>
              <a:rPr lang="ru-RU" dirty="0"/>
              <a:t> </a:t>
            </a:r>
            <a:r>
              <a:rPr lang="ru-RU" dirty="0" err="1"/>
              <a:t>мыналар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: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жиілігі</a:t>
            </a:r>
            <a:r>
              <a:rPr lang="ru-RU" dirty="0"/>
              <a:t>, </a:t>
            </a:r>
            <a:r>
              <a:rPr lang="ru-RU" dirty="0" err="1"/>
              <a:t>бөгде</a:t>
            </a:r>
            <a:r>
              <a:rPr lang="ru-RU" dirty="0"/>
              <a:t> </a:t>
            </a:r>
            <a:r>
              <a:rPr lang="ru-RU" dirty="0" err="1"/>
              <a:t>өткізгіштер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жанында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денелер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практикада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БЭК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камераларда</a:t>
            </a:r>
            <a:r>
              <a:rPr lang="ru-RU" dirty="0"/>
              <a:t>, </a:t>
            </a:r>
            <a:r>
              <a:rPr lang="ru-RU" dirty="0" err="1"/>
              <a:t>зертханаларда</a:t>
            </a:r>
            <a:r>
              <a:rPr lang="ru-RU" dirty="0"/>
              <a:t> </a:t>
            </a:r>
            <a:r>
              <a:rPr lang="ru-RU" dirty="0" err="1"/>
              <a:t>өлшеу</a:t>
            </a:r>
            <a:r>
              <a:rPr lang="ru-RU" dirty="0"/>
              <a:t> </a:t>
            </a:r>
            <a:r>
              <a:rPr lang="ru-RU" dirty="0" err="1"/>
              <a:t>құралдарының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жиіліктерде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373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812B1-4A18-E4F4-D199-0A33EAE2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Anechoic chamber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44A26-CC0A-28CF-F210-95C3A8E8A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Эхосыз</a:t>
            </a:r>
            <a:r>
              <a:rPr lang="ru-RU" dirty="0"/>
              <a:t> камера (БЭК)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жаңғырық</a:t>
            </a:r>
            <a:r>
              <a:rPr lang="en-US" dirty="0"/>
              <a:t> (</a:t>
            </a:r>
            <a:r>
              <a:rPr lang="kk-KZ" dirty="0"/>
              <a:t>эхо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болмайтын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бөлме</a:t>
            </a:r>
            <a:r>
              <a:rPr lang="ru-RU" dirty="0"/>
              <a:t>. БЭК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түрлерге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:</a:t>
            </a:r>
          </a:p>
          <a:p>
            <a:r>
              <a:rPr lang="ru-RU" dirty="0" err="1"/>
              <a:t>акустикалық</a:t>
            </a:r>
            <a:r>
              <a:rPr lang="ru-RU" dirty="0"/>
              <a:t> – </a:t>
            </a:r>
            <a:r>
              <a:rPr lang="ru-RU" dirty="0" err="1"/>
              <a:t>абырғалардан</a:t>
            </a:r>
            <a:r>
              <a:rPr lang="ru-RU" dirty="0"/>
              <a:t> </a:t>
            </a:r>
            <a:r>
              <a:rPr lang="ru-RU" dirty="0" err="1"/>
              <a:t>дыбыстық</a:t>
            </a:r>
            <a:r>
              <a:rPr lang="ru-RU" dirty="0"/>
              <a:t> </a:t>
            </a:r>
            <a:r>
              <a:rPr lang="ru-RU" dirty="0" err="1"/>
              <a:t>толқындардың</a:t>
            </a:r>
            <a:r>
              <a:rPr lang="ru-RU" dirty="0"/>
              <a:t> </a:t>
            </a:r>
            <a:r>
              <a:rPr lang="ru-RU" dirty="0" err="1"/>
              <a:t>шағылысуы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 </a:t>
            </a:r>
          </a:p>
          <a:p>
            <a:r>
              <a:rPr lang="ru-RU" dirty="0" err="1"/>
              <a:t>радиожиілікті</a:t>
            </a:r>
            <a:r>
              <a:rPr lang="ru-RU" dirty="0"/>
              <a:t> – </a:t>
            </a:r>
            <a:r>
              <a:rPr lang="ru-RU" dirty="0" err="1"/>
              <a:t>қабырғалардан</a:t>
            </a:r>
            <a:r>
              <a:rPr lang="ru-RU" dirty="0"/>
              <a:t> </a:t>
            </a:r>
            <a:r>
              <a:rPr lang="ru-RU" dirty="0" err="1"/>
              <a:t>радиотолқындардың</a:t>
            </a:r>
            <a:r>
              <a:rPr lang="ru-RU" dirty="0"/>
              <a:t> </a:t>
            </a:r>
            <a:r>
              <a:rPr lang="ru-RU" dirty="0" err="1"/>
              <a:t>шағылысуы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8485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0 video of Anechoic Chamber, Salford University - YouTube">
            <a:extLst>
              <a:ext uri="{FF2B5EF4-FFF2-40B4-BE49-F238E27FC236}">
                <a16:creationId xmlns:a16="http://schemas.microsoft.com/office/drawing/2014/main" id="{CC6831F5-FDFF-3A5E-5FD2-57432F4C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r="928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3756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n Anechoic Chamber? - everything RF">
            <a:extLst>
              <a:ext uri="{FF2B5EF4-FFF2-40B4-BE49-F238E27FC236}">
                <a16:creationId xmlns:a16="http://schemas.microsoft.com/office/drawing/2014/main" id="{01004935-DC3E-7BE8-50BF-287E722AD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18166" b="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5384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1044</Words>
  <Application>Microsoft Office PowerPoint</Application>
  <PresentationFormat>Экран (4:3)</PresentationFormat>
  <Paragraphs>56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Linux Libertine</vt:lpstr>
      <vt:lpstr>Times New Roman</vt:lpstr>
      <vt:lpstr>Тема Office</vt:lpstr>
      <vt:lpstr>Таратушы антенналардың энергетикалық параметрлері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Anechoic chamber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Radar cross-section (RCS)</vt:lpstr>
      <vt:lpstr>Презентация PowerPoint</vt:lpstr>
      <vt:lpstr>Сәуле шығару кедергісі (Abraham–Lorentz force) </vt:lpstr>
      <vt:lpstr>Презентация PowerPoint</vt:lpstr>
      <vt:lpstr>Презентация PowerPoint</vt:lpstr>
      <vt:lpstr>Антеннаның сәуле шығару қуаты</vt:lpstr>
      <vt:lpstr>Презентация PowerPoint</vt:lpstr>
      <vt:lpstr>Сфералық беттегі ds элементінің ауданы </vt:lpstr>
      <vt:lpstr>Презентация PowerPoint</vt:lpstr>
      <vt:lpstr>Антенна, кез келген энергия түрлендіргіші сияқты, пайдалы әсер коэффициентімен (ПӘК) сипатталады.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Антенна поляризациясы</vt:lpstr>
      <vt:lpstr>Презентация PowerPoint</vt:lpstr>
      <vt:lpstr>Поляризацияның келесі түрлері бар: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HIMERA</dc:creator>
  <cp:lastModifiedBy>beibit karibaev</cp:lastModifiedBy>
  <cp:revision>51</cp:revision>
  <dcterms:created xsi:type="dcterms:W3CDTF">2019-09-30T07:01:56Z</dcterms:created>
  <dcterms:modified xsi:type="dcterms:W3CDTF">2022-10-28T06:34:53Z</dcterms:modified>
</cp:coreProperties>
</file>